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Конструирование урока по физике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/>
          <a:lstStyle/>
          <a:p>
            <a:r>
              <a:rPr lang="ru-RU" dirty="0" smtClean="0"/>
              <a:t>«Лабораторная работа»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1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Лабораторная</a:t>
            </a:r>
            <a:r>
              <a:rPr lang="ru-RU" dirty="0" smtClean="0"/>
              <a:t> </a:t>
            </a:r>
            <a:r>
              <a:rPr lang="ru-RU" sz="3300" dirty="0" smtClean="0"/>
              <a:t>работа № 2</a:t>
            </a:r>
            <a:br>
              <a:rPr lang="ru-RU" sz="3300" dirty="0" smtClean="0"/>
            </a:br>
            <a:r>
              <a:rPr lang="ru-RU" sz="3300" dirty="0" smtClean="0"/>
              <a:t>Сравнение количеств теплоты при смешивании воды разной температуры.</a:t>
            </a:r>
            <a:br>
              <a:rPr lang="ru-RU" sz="3300" dirty="0" smtClean="0"/>
            </a:b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Цель учителя: научить объяснять полученный результат.</a:t>
            </a:r>
          </a:p>
          <a:p>
            <a:r>
              <a:rPr lang="ru-RU" dirty="0" smtClean="0"/>
              <a:t>Цель ученика: проверить выполнение закона сохранения энергии в тепловых процессах.</a:t>
            </a:r>
          </a:p>
          <a:p>
            <a:r>
              <a:rPr lang="ru-RU" dirty="0" smtClean="0"/>
              <a:t>Особенность работы – «оптимальные» возможности для подгона результата.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Теоретическая часть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4040188" cy="639762"/>
          </a:xfrm>
        </p:spPr>
        <p:txBody>
          <a:bodyPr/>
          <a:lstStyle/>
          <a:p>
            <a:r>
              <a:rPr lang="ru-RU" dirty="0"/>
              <a:t>Действия учителя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752528" cy="3951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 какой формуле рассчитываем количество теплоты?</a:t>
            </a:r>
            <a:endParaRPr lang="en-US" dirty="0" smtClean="0"/>
          </a:p>
          <a:p>
            <a:r>
              <a:rPr lang="ru-RU" dirty="0" smtClean="0"/>
              <a:t>Используя обозначения физических величин  из таблицы, запишите формулу для расчета количества теплоты, отданного горячей водой.</a:t>
            </a:r>
          </a:p>
          <a:p>
            <a:r>
              <a:rPr lang="ru-RU" dirty="0">
                <a:solidFill>
                  <a:prstClr val="black"/>
                </a:solidFill>
              </a:rPr>
              <a:t>Используя обозначения физических величин  из таблицы, запишите формулу для расчета количества теплоты</a:t>
            </a:r>
            <a:r>
              <a:rPr lang="ru-RU" dirty="0" smtClean="0">
                <a:solidFill>
                  <a:prstClr val="black"/>
                </a:solidFill>
              </a:rPr>
              <a:t>, принятого холодной водой.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Чему равна удельная теплоемкость воды?</a:t>
            </a:r>
          </a:p>
          <a:p>
            <a:r>
              <a:rPr lang="ru-RU" dirty="0"/>
              <a:t>Предлагает перечертить таблицу из учебника.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764704"/>
            <a:ext cx="3537719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20072" y="1484784"/>
            <a:ext cx="3393703" cy="3951288"/>
          </a:xfrm>
        </p:spPr>
        <p:txBody>
          <a:bodyPr/>
          <a:lstStyle/>
          <a:p>
            <a:r>
              <a:rPr lang="en-US" dirty="0" smtClean="0"/>
              <a:t>Q=c m (t</a:t>
            </a:r>
            <a:r>
              <a:rPr lang="en-US" baseline="-25000" dirty="0"/>
              <a:t>2</a:t>
            </a:r>
            <a:r>
              <a:rPr lang="en-US" dirty="0" smtClean="0"/>
              <a:t> – t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ru-RU" dirty="0" smtClean="0"/>
          </a:p>
          <a:p>
            <a:pPr lvl="0"/>
            <a:r>
              <a:rPr lang="en-US" dirty="0">
                <a:solidFill>
                  <a:prstClr val="black"/>
                </a:solidFill>
              </a:rPr>
              <a:t>Q=c m (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ru-RU" baseline="-25000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t)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Q=c m (t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– t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4200 Дж/(</a:t>
            </a:r>
            <a:r>
              <a:rPr lang="ru-RU" dirty="0" err="1" smtClean="0">
                <a:solidFill>
                  <a:prstClr val="black"/>
                </a:solidFill>
              </a:rPr>
              <a:t>кг°С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r>
              <a:rPr lang="ru-RU" dirty="0"/>
              <a:t>Перечерчивает таблицу к себе в тетрадь.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5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Указания к работе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086" y="892856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Выставил на стол ученика калориметр, термометр, мензурку, стакан.</a:t>
            </a:r>
          </a:p>
          <a:p>
            <a:r>
              <a:rPr lang="ru-RU" dirty="0" smtClean="0"/>
              <a:t>Предложил налить с помощью мензурки </a:t>
            </a:r>
            <a:r>
              <a:rPr lang="ru-RU" u="sng" dirty="0" smtClean="0"/>
              <a:t>50 мл </a:t>
            </a:r>
            <a:r>
              <a:rPr lang="ru-RU" dirty="0" smtClean="0"/>
              <a:t>воды. </a:t>
            </a:r>
          </a:p>
          <a:p>
            <a:r>
              <a:rPr lang="ru-RU" dirty="0" smtClean="0"/>
              <a:t>Предложил подойти с калориметром за горячей водой и налил всем по 50 мл горячей воды.</a:t>
            </a:r>
          </a:p>
          <a:p>
            <a:r>
              <a:rPr lang="ru-RU" dirty="0" smtClean="0"/>
              <a:t>Предложил закончить работу самостоятельно.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041775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572000" y="1772816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Оформил отчет до слов «указания к работе». Записал формулы, перечертил таблицу.</a:t>
            </a:r>
          </a:p>
          <a:p>
            <a:r>
              <a:rPr lang="ru-RU" dirty="0" smtClean="0"/>
              <a:t>Налил 50 мл воды и измерил ее температуру. Записал показания в таблицу.</a:t>
            </a:r>
          </a:p>
          <a:p>
            <a:r>
              <a:rPr lang="ru-RU" dirty="0" smtClean="0"/>
              <a:t>Вернулся на место, измерил  температуру горячей воды, записал показания.</a:t>
            </a:r>
          </a:p>
          <a:p>
            <a:r>
              <a:rPr lang="ru-RU" dirty="0" smtClean="0"/>
              <a:t>Самостоятельно заполнил таблицу.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Сравнение количеств теплоты и обсуждение результатов.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4752528" cy="3951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Проходит по классу и смотрит результаты.</a:t>
            </a:r>
          </a:p>
          <a:p>
            <a:r>
              <a:rPr lang="ru-RU" dirty="0" smtClean="0"/>
              <a:t>Выделяет три типа результатов: 1)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= Q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r>
              <a:rPr lang="ru-RU" dirty="0" smtClean="0"/>
              <a:t>2)</a:t>
            </a:r>
            <a:r>
              <a:rPr lang="en-US" dirty="0" smtClean="0"/>
              <a:t>Q</a:t>
            </a:r>
            <a:r>
              <a:rPr lang="ru-RU" baseline="-25000" dirty="0" smtClean="0"/>
              <a:t>1</a:t>
            </a:r>
            <a:r>
              <a:rPr lang="en-US" dirty="0" smtClean="0"/>
              <a:t>&gt;Q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r>
              <a:rPr lang="ru-RU" dirty="0" smtClean="0"/>
              <a:t>3)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&lt; Q</a:t>
            </a:r>
            <a:r>
              <a:rPr lang="ru-RU" dirty="0" smtClean="0"/>
              <a:t>. Выписывает на доске соответствующие примеры.</a:t>
            </a:r>
          </a:p>
          <a:p>
            <a:r>
              <a:rPr lang="ru-RU" dirty="0" smtClean="0"/>
              <a:t>Какой из примеров противоречит закону сохранения энергии?</a:t>
            </a:r>
          </a:p>
          <a:p>
            <a:r>
              <a:rPr lang="ru-RU" dirty="0" smtClean="0"/>
              <a:t>Какой вывод могут написать те, у кого результат типа 1?</a:t>
            </a:r>
          </a:p>
          <a:p>
            <a:r>
              <a:rPr lang="ru-RU" dirty="0"/>
              <a:t>Какой вывод могут написать те, у кого результат </a:t>
            </a:r>
            <a:r>
              <a:rPr lang="ru-RU" dirty="0" smtClean="0"/>
              <a:t>типа 2?</a:t>
            </a:r>
          </a:p>
          <a:p>
            <a:r>
              <a:rPr lang="ru-RU" dirty="0"/>
              <a:t>Какой вывод могут написать те, у кого результат </a:t>
            </a:r>
            <a:r>
              <a:rPr lang="ru-RU" dirty="0" smtClean="0"/>
              <a:t>типа 3)?</a:t>
            </a:r>
          </a:p>
          <a:p>
            <a:r>
              <a:rPr lang="ru-RU" dirty="0" smtClean="0"/>
              <a:t>Запишите вывод в соответствии со своими результатами.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836712"/>
            <a:ext cx="3393703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6056" y="1556792"/>
            <a:ext cx="3897759" cy="3951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Вычисляет значения количества теплоты, отданного горячей водой, и количество теплоты, полученное холодной водой.</a:t>
            </a:r>
          </a:p>
          <a:p>
            <a:r>
              <a:rPr lang="ru-RU" dirty="0" smtClean="0"/>
              <a:t>Анализирует примеры на доске, сравнивает со своими результатами, </a:t>
            </a:r>
            <a:r>
              <a:rPr lang="ru-RU" dirty="0" err="1" smtClean="0"/>
              <a:t>типирует</a:t>
            </a:r>
            <a:r>
              <a:rPr lang="ru-RU" dirty="0" smtClean="0"/>
              <a:t> свой результат.</a:t>
            </a:r>
          </a:p>
          <a:p>
            <a:r>
              <a:rPr lang="ru-RU" dirty="0" smtClean="0"/>
              <a:t>Убедились в справедливости ЗСЭ в тепловых процессах.</a:t>
            </a:r>
          </a:p>
          <a:p>
            <a:r>
              <a:rPr lang="ru-RU" dirty="0" smtClean="0"/>
              <a:t>Не убедились в справедливости ЗСЭ, т.к. допущены погрешности при измерении температуры и объема воды.</a:t>
            </a:r>
          </a:p>
          <a:p>
            <a:r>
              <a:rPr lang="ru-RU" dirty="0"/>
              <a:t>Убедились в справедливости ЗСЭ в тепловых </a:t>
            </a:r>
            <a:r>
              <a:rPr lang="ru-RU" dirty="0" smtClean="0"/>
              <a:t>процессах. Часть тепла ушла на обогрев окружающей среды.</a:t>
            </a:r>
          </a:p>
          <a:p>
            <a:r>
              <a:rPr lang="ru-RU" dirty="0" smtClean="0"/>
              <a:t>Записывает вывод.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6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Примеры работ учащихся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8" y="1556792"/>
            <a:ext cx="3751969" cy="456937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4041775" cy="639762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5037" y="1556792"/>
            <a:ext cx="4633568" cy="4536504"/>
          </a:xfrm>
        </p:spPr>
      </p:pic>
    </p:spTree>
    <p:extLst>
      <p:ext uri="{BB962C8B-B14F-4D97-AF65-F5344CB8AC3E}">
        <p14:creationId xmlns:p14="http://schemas.microsoft.com/office/powerpoint/2010/main" val="19700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Лабораторная работа № 3</a:t>
            </a:r>
            <a:br>
              <a:rPr lang="ru-RU" sz="2800" dirty="0" smtClean="0"/>
            </a:br>
            <a:r>
              <a:rPr lang="ru-RU" sz="2800" dirty="0" smtClean="0"/>
              <a:t>Измерение удельной теплоемкости твердого тела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4945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Особенность работы – попытки учащихся заменить поиск удельной теплоемкости цилиндра  проверкой закона сохранения энергии в тепловых процессах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639762"/>
          </a:xfrm>
        </p:spPr>
        <p:txBody>
          <a:bodyPr/>
          <a:lstStyle/>
          <a:p>
            <a:r>
              <a:rPr lang="ru-RU" dirty="0" smtClean="0"/>
              <a:t>Цель 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4040188" cy="2880320"/>
          </a:xfrm>
        </p:spPr>
        <p:txBody>
          <a:bodyPr/>
          <a:lstStyle/>
          <a:p>
            <a:r>
              <a:rPr lang="ru-RU" dirty="0" smtClean="0"/>
              <a:t>Научить применять закон сохранения энергии в тепловых процессах в экспериментальных задачах.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476672"/>
            <a:ext cx="4041775" cy="639762"/>
          </a:xfrm>
        </p:spPr>
        <p:txBody>
          <a:bodyPr/>
          <a:lstStyle/>
          <a:p>
            <a:r>
              <a:rPr lang="ru-RU" dirty="0" smtClean="0"/>
              <a:t>Цель ученика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041775" cy="2736304"/>
          </a:xfrm>
        </p:spPr>
        <p:txBody>
          <a:bodyPr/>
          <a:lstStyle/>
          <a:p>
            <a:r>
              <a:rPr lang="ru-RU" dirty="0" smtClean="0"/>
              <a:t>Определить удельную теплоемкость металлического цилиндра.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6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Теоретическая часть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Предоставляет ученикам оформить  отчет до слов «Указания к работе»</a:t>
            </a:r>
          </a:p>
          <a:p>
            <a:r>
              <a:rPr lang="ru-RU" dirty="0" smtClean="0"/>
              <a:t>Предлагает ученикам вместе с ним записать вывод формулы для расчета удельной теплоемкости цилиндра, используя закон сохранения энергии: 1) Какое количество теплоты получила вода при нагревании? 2) какое количество теплоты отдал металлический цилиндр при охлаждении? 3)Как записать ЗСЭ в данном процессе? 4) Как из полученного выражения найти </a:t>
            </a:r>
            <a:r>
              <a:rPr lang="ru-RU" b="1" dirty="0" smtClean="0"/>
              <a:t>с</a:t>
            </a:r>
            <a:r>
              <a:rPr lang="ru-RU" b="1" baseline="-25000" dirty="0" smtClean="0"/>
              <a:t>2</a:t>
            </a:r>
            <a:r>
              <a:rPr lang="ru-RU" dirty="0" smtClean="0"/>
              <a:t>?</a:t>
            </a:r>
          </a:p>
          <a:p>
            <a:r>
              <a:rPr lang="ru-RU" dirty="0" smtClean="0"/>
              <a:t>Проговаривает по шагам порядок действий учеников.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052736"/>
            <a:ext cx="4041775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Самостоятельно начинает оформление отчета.</a:t>
            </a:r>
          </a:p>
          <a:p>
            <a:r>
              <a:rPr lang="ru-RU" dirty="0" smtClean="0"/>
              <a:t>Записывает вывод </a:t>
            </a:r>
            <a:r>
              <a:rPr lang="ru-RU" dirty="0"/>
              <a:t>формулы для расчета удельной теплоемкости цилиндра, используя закон сохранения </a:t>
            </a:r>
            <a:r>
              <a:rPr lang="ru-RU" dirty="0" smtClean="0"/>
              <a:t>энергии: 1)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=c</a:t>
            </a:r>
            <a:r>
              <a:rPr lang="en-US" baseline="-25000" dirty="0" smtClean="0"/>
              <a:t>1</a:t>
            </a:r>
            <a:r>
              <a:rPr lang="en-US" dirty="0" smtClean="0"/>
              <a:t> m</a:t>
            </a:r>
            <a:r>
              <a:rPr lang="en-US" baseline="-25000" dirty="0" smtClean="0"/>
              <a:t>1</a:t>
            </a:r>
            <a:r>
              <a:rPr lang="en-US" dirty="0" smtClean="0"/>
              <a:t> (t – t</a:t>
            </a:r>
            <a:r>
              <a:rPr lang="en-US" baseline="-25000" dirty="0" smtClean="0"/>
              <a:t>1</a:t>
            </a:r>
            <a:r>
              <a:rPr lang="en-US" dirty="0" smtClean="0"/>
              <a:t>); 2) Q</a:t>
            </a:r>
            <a:r>
              <a:rPr lang="en-US" baseline="-25000" dirty="0" smtClean="0"/>
              <a:t>2</a:t>
            </a:r>
            <a:r>
              <a:rPr lang="en-US" dirty="0" smtClean="0"/>
              <a:t>=c</a:t>
            </a:r>
            <a:r>
              <a:rPr lang="en-US" baseline="-25000" dirty="0" smtClean="0"/>
              <a:t>2</a:t>
            </a:r>
            <a:r>
              <a:rPr lang="en-US" dirty="0" smtClean="0"/>
              <a:t> m</a:t>
            </a:r>
            <a:r>
              <a:rPr lang="en-US" baseline="-25000" dirty="0" smtClean="0"/>
              <a:t>2</a:t>
            </a:r>
            <a:r>
              <a:rPr lang="en-US" dirty="0" smtClean="0"/>
              <a:t> (t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- t); </a:t>
            </a:r>
            <a:r>
              <a:rPr lang="en-US" dirty="0" smtClean="0"/>
              <a:t>3)Q</a:t>
            </a:r>
            <a:r>
              <a:rPr lang="en-US" baseline="-25000" dirty="0" smtClean="0"/>
              <a:t>1</a:t>
            </a:r>
            <a:r>
              <a:rPr lang="en-US" dirty="0" smtClean="0"/>
              <a:t> =Q</a:t>
            </a:r>
            <a:r>
              <a:rPr lang="en-US" baseline="-25000" dirty="0" smtClean="0"/>
              <a:t>2</a:t>
            </a:r>
            <a:r>
              <a:rPr lang="en-US" dirty="0" smtClean="0"/>
              <a:t> ; 4) c</a:t>
            </a:r>
            <a:r>
              <a:rPr lang="en-US" baseline="-25000" dirty="0" smtClean="0"/>
              <a:t>2</a:t>
            </a:r>
            <a:r>
              <a:rPr lang="en-US" dirty="0" smtClean="0"/>
              <a:t> =c </a:t>
            </a:r>
            <a:r>
              <a:rPr lang="en-US" baseline="-25000" dirty="0" smtClean="0"/>
              <a:t>1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(t – t</a:t>
            </a:r>
            <a:r>
              <a:rPr lang="en-US" baseline="-25000" dirty="0" smtClean="0"/>
              <a:t>1</a:t>
            </a:r>
            <a:r>
              <a:rPr lang="en-US" dirty="0" smtClean="0"/>
              <a:t> )/[m</a:t>
            </a:r>
            <a:r>
              <a:rPr lang="en-US" baseline="-25000" dirty="0" smtClean="0"/>
              <a:t>2</a:t>
            </a:r>
            <a:r>
              <a:rPr lang="en-US" dirty="0" smtClean="0"/>
              <a:t> (t</a:t>
            </a:r>
            <a:r>
              <a:rPr lang="en-US" baseline="-25000" dirty="0" smtClean="0"/>
              <a:t>2</a:t>
            </a:r>
            <a:r>
              <a:rPr lang="en-US" dirty="0" smtClean="0"/>
              <a:t> - t)]</a:t>
            </a:r>
            <a:endParaRPr lang="ru-RU" dirty="0" smtClean="0"/>
          </a:p>
          <a:p>
            <a:r>
              <a:rPr lang="ru-RU" dirty="0" smtClean="0"/>
              <a:t>Запоминает порядок действий при выполнении эксперимента.</a:t>
            </a:r>
          </a:p>
          <a:p>
            <a:r>
              <a:rPr lang="ru-RU" dirty="0" smtClean="0"/>
              <a:t>Чертит таблицу.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5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Практическая часть.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4320480" cy="3951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Нагревает 15 металлических цилиндров. Измеряет температуру воды, в которой нагревает цилиндры.</a:t>
            </a:r>
          </a:p>
          <a:p>
            <a:r>
              <a:rPr lang="ru-RU" dirty="0" smtClean="0"/>
              <a:t>Раздает горячие цилиндры, помещая их в калориметры с холодной водой.</a:t>
            </a:r>
          </a:p>
          <a:p>
            <a:r>
              <a:rPr lang="ru-RU" dirty="0" smtClean="0"/>
              <a:t>Сообщает температуру цилиндра.</a:t>
            </a:r>
          </a:p>
          <a:p>
            <a:r>
              <a:rPr lang="ru-RU" dirty="0" smtClean="0"/>
              <a:t>Проходит по классу, проверяя записи учеников, помогая и отвечая на вопросы.</a:t>
            </a:r>
          </a:p>
          <a:p>
            <a:r>
              <a:rPr lang="ru-RU" dirty="0" smtClean="0"/>
              <a:t>Не отвечает на вопросы типа «А какой это металл?», время от времени проговаривая вслух цель работы.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041775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700808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Набирает с помощью мензурки 100 мл холодной воды и выливает ее в калориметр. Измеряет температуру холодной воды.</a:t>
            </a:r>
          </a:p>
          <a:p>
            <a:r>
              <a:rPr lang="ru-RU" dirty="0" smtClean="0"/>
              <a:t>Подходит к учителю с калориметром и забирает цилиндр.</a:t>
            </a:r>
          </a:p>
          <a:p>
            <a:r>
              <a:rPr lang="ru-RU" dirty="0" smtClean="0"/>
              <a:t>Записывает температуру цилиндра.</a:t>
            </a:r>
          </a:p>
          <a:p>
            <a:r>
              <a:rPr lang="ru-RU" dirty="0" smtClean="0"/>
              <a:t>Измеряет массу цилиндра.</a:t>
            </a:r>
          </a:p>
          <a:p>
            <a:r>
              <a:rPr lang="ru-RU" dirty="0" smtClean="0"/>
              <a:t>Вычисляет удельную теплоемкость цилиндра.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040188" cy="3951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Просит 2 – 3 учеников проговорить вывод и спрашивает: «Из какого металла сделан ваш цилиндр?» Предлагает воспользоваться разными справочниками.</a:t>
            </a:r>
          </a:p>
          <a:p>
            <a:r>
              <a:rPr lang="ru-RU" dirty="0" smtClean="0"/>
              <a:t>Отмечает, что полного совпадения со справочными данными, чтобы точно идентифицировать вещество металла, нет.</a:t>
            </a:r>
          </a:p>
          <a:p>
            <a:r>
              <a:rPr lang="ru-RU" dirty="0" smtClean="0"/>
              <a:t>Предлагает указать наиболее вероятный металл.</a:t>
            </a:r>
          </a:p>
          <a:p>
            <a:r>
              <a:rPr lang="ru-RU" dirty="0" smtClean="0"/>
              <a:t>Предлагает подумать и в выводе отразить причины несовпадения.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Записывает вывод в соответствии с целью: « Я определил удельную теплоемкость цилиндра»</a:t>
            </a:r>
          </a:p>
          <a:p>
            <a:r>
              <a:rPr lang="ru-RU" dirty="0" smtClean="0"/>
              <a:t>Ищет по справочнику, из какого металла сделан цилиндр. Замечает небольшое различие между данными справочника и результатом работы.</a:t>
            </a:r>
          </a:p>
          <a:p>
            <a:r>
              <a:rPr lang="ru-RU" dirty="0" smtClean="0"/>
              <a:t>Указывает наиболее вероятный металл.</a:t>
            </a:r>
          </a:p>
          <a:p>
            <a:r>
              <a:rPr lang="ru-RU" dirty="0" smtClean="0"/>
              <a:t>Записывает после вывода причины расхождения со справочными данными.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Лабораторная работа по физике № 1</a:t>
            </a:r>
            <a:br>
              <a:rPr lang="ru-RU" sz="2800" dirty="0" smtClean="0"/>
            </a:br>
            <a:r>
              <a:rPr lang="ru-RU" sz="2800" dirty="0" smtClean="0"/>
              <a:t>«Исследование температуры остывающей воды в зависимости от времени» (8 класс)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u="sng" dirty="0" smtClean="0"/>
              <a:t>Цель учителя: </a:t>
            </a:r>
            <a:r>
              <a:rPr lang="ru-RU" dirty="0" smtClean="0"/>
              <a:t>актуализировать навыки оформления отчета по лабораторной работе и измерительные умения учащихся.</a:t>
            </a:r>
          </a:p>
          <a:p>
            <a:r>
              <a:rPr lang="ru-RU" u="sng" dirty="0" smtClean="0"/>
              <a:t>Цель ученика</a:t>
            </a:r>
            <a:r>
              <a:rPr lang="ru-RU" dirty="0" smtClean="0"/>
              <a:t>: определить характер зависимости (линейный или нелинейный)температуры остывающей воды от времени.</a:t>
            </a: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2917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Примеры работ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0852"/>
            <a:ext cx="4050027" cy="465531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54647"/>
            <a:ext cx="4032448" cy="4671516"/>
          </a:xfrm>
        </p:spPr>
      </p:pic>
    </p:spTree>
    <p:extLst>
      <p:ext uri="{BB962C8B-B14F-4D97-AF65-F5344CB8AC3E}">
        <p14:creationId xmlns:p14="http://schemas.microsoft.com/office/powerpoint/2010/main" val="27890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10 класс</a:t>
            </a:r>
            <a:br>
              <a:rPr lang="ru-RU" sz="2800" dirty="0" smtClean="0"/>
            </a:br>
            <a:r>
              <a:rPr lang="ru-RU" sz="2800" dirty="0" smtClean="0"/>
              <a:t>Определение погрешности измерений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168" y="1060129"/>
            <a:ext cx="4608514" cy="56018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348261" cy="4464348"/>
          </a:xfrm>
        </p:spPr>
      </p:pic>
    </p:spTree>
    <p:extLst>
      <p:ext uri="{BB962C8B-B14F-4D97-AF65-F5344CB8AC3E}">
        <p14:creationId xmlns:p14="http://schemas.microsoft.com/office/powerpoint/2010/main" val="21836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10 класс</a:t>
            </a:r>
            <a:br>
              <a:rPr lang="ru-RU" sz="2800" dirty="0" smtClean="0"/>
            </a:br>
            <a:r>
              <a:rPr lang="ru-RU" sz="2800" dirty="0" smtClean="0"/>
              <a:t>Лабораторная работа № 3</a:t>
            </a:r>
            <a:br>
              <a:rPr lang="ru-RU" sz="2800" dirty="0" smtClean="0"/>
            </a:br>
            <a:r>
              <a:rPr lang="ru-RU" sz="2800" dirty="0" smtClean="0"/>
              <a:t>Опытная проверка закона Гей-Люссака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8728"/>
            <a:ext cx="3456384" cy="45045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164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4" y="620688"/>
            <a:ext cx="4187880" cy="59046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44" y="620688"/>
            <a:ext cx="4051904" cy="5922524"/>
          </a:xfrm>
        </p:spPr>
      </p:pic>
    </p:spTree>
    <p:extLst>
      <p:ext uri="{BB962C8B-B14F-4D97-AF65-F5344CB8AC3E}">
        <p14:creationId xmlns:p14="http://schemas.microsoft.com/office/powerpoint/2010/main" val="38974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/>
          </a:bodyPr>
          <a:lstStyle/>
          <a:p>
            <a:endParaRPr lang="ru-RU" sz="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Цель учителя: организовать  работу учащихся по проверке справедливости изобарного закона.</a:t>
            </a:r>
          </a:p>
          <a:p>
            <a:r>
              <a:rPr lang="ru-RU" dirty="0" smtClean="0"/>
              <a:t>Цель </a:t>
            </a:r>
            <a:r>
              <a:rPr lang="ru-RU" dirty="0" err="1" smtClean="0"/>
              <a:t>ученика:проверить</a:t>
            </a:r>
            <a:r>
              <a:rPr lang="ru-RU" dirty="0" smtClean="0"/>
              <a:t> справедливость закона Гей-Люссака.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Теоретическая часть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3951288"/>
          </a:xfrm>
        </p:spPr>
        <p:txBody>
          <a:bodyPr/>
          <a:lstStyle/>
          <a:p>
            <a:r>
              <a:rPr lang="ru-RU" dirty="0" smtClean="0"/>
              <a:t>Предлагает записать закон Гей-Люссака.</a:t>
            </a:r>
            <a:endParaRPr lang="en-US" dirty="0" smtClean="0"/>
          </a:p>
          <a:p>
            <a:r>
              <a:rPr lang="ru-RU" dirty="0" smtClean="0"/>
              <a:t>Предлагает вспомнить формулу объема и получить выражение</a:t>
            </a:r>
            <a:r>
              <a:rPr lang="en-US" dirty="0" smtClean="0"/>
              <a:t> L</a:t>
            </a:r>
            <a:r>
              <a:rPr lang="en-US" baseline="-25000" dirty="0" smtClean="0"/>
              <a:t>1</a:t>
            </a:r>
            <a:r>
              <a:rPr lang="en-US" dirty="0" smtClean="0"/>
              <a:t>/L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=T</a:t>
            </a:r>
            <a:r>
              <a:rPr lang="en-US" baseline="-25000" dirty="0"/>
              <a:t>1</a:t>
            </a:r>
            <a:r>
              <a:rPr lang="en-US" dirty="0"/>
              <a:t>/T</a:t>
            </a:r>
            <a:r>
              <a:rPr lang="en-US" baseline="-25000" dirty="0"/>
              <a:t>2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572000" y="1052736"/>
            <a:ext cx="4041775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572000" y="1772816"/>
            <a:ext cx="4041775" cy="3951288"/>
          </a:xfrm>
        </p:spPr>
        <p:txBody>
          <a:bodyPr/>
          <a:lstStyle/>
          <a:p>
            <a:r>
              <a:rPr lang="ru-RU" dirty="0" smtClean="0"/>
              <a:t>Записывает закон Ге</a:t>
            </a:r>
            <a:r>
              <a:rPr lang="ru-RU" dirty="0"/>
              <a:t>й</a:t>
            </a:r>
            <a:r>
              <a:rPr lang="ru-RU" dirty="0" smtClean="0"/>
              <a:t>-Люссака: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/V</a:t>
            </a:r>
            <a:r>
              <a:rPr lang="en-US" baseline="-25000" dirty="0" smtClean="0"/>
              <a:t>2</a:t>
            </a:r>
            <a:r>
              <a:rPr lang="en-US" dirty="0" smtClean="0"/>
              <a:t> =T</a:t>
            </a:r>
            <a:r>
              <a:rPr lang="en-US" baseline="-25000" dirty="0" smtClean="0"/>
              <a:t>1</a:t>
            </a:r>
            <a:r>
              <a:rPr lang="en-US" dirty="0" smtClean="0"/>
              <a:t>/T</a:t>
            </a:r>
            <a:r>
              <a:rPr lang="en-US" baseline="-25000" dirty="0" smtClean="0"/>
              <a:t>2</a:t>
            </a:r>
            <a:endParaRPr lang="ru-RU" baseline="-25000" dirty="0" smtClean="0"/>
          </a:p>
          <a:p>
            <a:r>
              <a:rPr lang="ru-RU" dirty="0" smtClean="0"/>
              <a:t>Записывает </a:t>
            </a:r>
            <a:r>
              <a:rPr lang="en-US" dirty="0" smtClean="0"/>
              <a:t>V=S*L</a:t>
            </a:r>
          </a:p>
          <a:p>
            <a:r>
              <a:rPr lang="ru-RU" dirty="0" smtClean="0"/>
              <a:t>Записывает 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/L</a:t>
            </a:r>
            <a:r>
              <a:rPr lang="en-US" baseline="-25000" dirty="0"/>
              <a:t>2</a:t>
            </a:r>
            <a:r>
              <a:rPr lang="en-US" dirty="0"/>
              <a:t> =T</a:t>
            </a:r>
            <a:r>
              <a:rPr lang="en-US" baseline="-25000" dirty="0"/>
              <a:t>1</a:t>
            </a:r>
            <a:r>
              <a:rPr lang="en-US" dirty="0"/>
              <a:t>/T</a:t>
            </a:r>
            <a:r>
              <a:rPr lang="en-US" baseline="-25000" dirty="0"/>
              <a:t>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2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Подготовка к работе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57200" y="1709057"/>
            <a:ext cx="4040188" cy="441710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Предлагает сформулировать цель работы.</a:t>
            </a:r>
          </a:p>
          <a:p>
            <a:r>
              <a:rPr lang="ru-RU" dirty="0" smtClean="0"/>
              <a:t>Предлагает объяснить, как работает прозрачная трубка с краниками на концах.</a:t>
            </a:r>
          </a:p>
          <a:p>
            <a:r>
              <a:rPr lang="ru-RU" dirty="0" smtClean="0"/>
              <a:t>Предлагает построить алгоритм выполнения работы.</a:t>
            </a:r>
          </a:p>
          <a:p>
            <a:r>
              <a:rPr lang="ru-RU" dirty="0" smtClean="0"/>
              <a:t>Вместе с учениками дополняет и уточняет ход работы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4041775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Формулирует и записывает цель работы. Записывает оборудование.</a:t>
            </a:r>
          </a:p>
          <a:p>
            <a:r>
              <a:rPr lang="ru-RU" dirty="0" smtClean="0"/>
              <a:t>Объясняет, что при повороте краника вдоль трубки отверстие трубки открыто.</a:t>
            </a:r>
          </a:p>
          <a:p>
            <a:r>
              <a:rPr lang="ru-RU" dirty="0" smtClean="0"/>
              <a:t>Строит алгоритм</a:t>
            </a:r>
          </a:p>
          <a:p>
            <a:r>
              <a:rPr lang="ru-RU" dirty="0" smtClean="0"/>
              <a:t> закрыть кран, опустить его на дно стакана калориметра и уложить трубку в стакан калориметра; </a:t>
            </a:r>
          </a:p>
          <a:p>
            <a:r>
              <a:rPr lang="ru-RU" dirty="0" smtClean="0"/>
              <a:t>налить горячую воду так, чтобы верхний открытый кран был погружен на 1 см; </a:t>
            </a:r>
          </a:p>
          <a:p>
            <a:r>
              <a:rPr lang="ru-RU" dirty="0" smtClean="0"/>
              <a:t>следить за выходом пузырьков, после прекращения выхода пузырьков измерить температуру, закрыть верхний кран; </a:t>
            </a:r>
          </a:p>
          <a:p>
            <a:r>
              <a:rPr lang="ru-RU" dirty="0" smtClean="0"/>
              <a:t>слить теплую воду, налить холодную; </a:t>
            </a:r>
          </a:p>
          <a:p>
            <a:r>
              <a:rPr lang="ru-RU" dirty="0" smtClean="0"/>
              <a:t>кран открыть на 1-2 мин.</a:t>
            </a:r>
          </a:p>
          <a:p>
            <a:r>
              <a:rPr lang="ru-RU" dirty="0"/>
              <a:t>и</a:t>
            </a:r>
            <a:r>
              <a:rPr lang="ru-RU" dirty="0" smtClean="0"/>
              <a:t>змерить температуру воды;</a:t>
            </a:r>
          </a:p>
          <a:p>
            <a:r>
              <a:rPr lang="ru-RU" dirty="0" smtClean="0"/>
              <a:t>Закрыть кран, вытащить трубку, измерить высоту столба жидкости.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Практическая часть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040188" cy="3951288"/>
          </a:xfrm>
        </p:spPr>
        <p:txBody>
          <a:bodyPr/>
          <a:lstStyle/>
          <a:p>
            <a:r>
              <a:rPr lang="ru-RU" dirty="0" smtClean="0"/>
              <a:t>Предлагает начать работу, наблюдает за ходом работы, при необходимости помогает.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836712"/>
            <a:ext cx="4041775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2" y="162880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Чертит таблицу для записи результатов измерений и вычислений.</a:t>
            </a:r>
          </a:p>
          <a:p>
            <a:r>
              <a:rPr lang="ru-RU" dirty="0" smtClean="0"/>
              <a:t>Проводит измерения, заполняет таблицу.</a:t>
            </a:r>
          </a:p>
          <a:p>
            <a:r>
              <a:rPr lang="ru-RU" dirty="0" smtClean="0"/>
              <a:t>Делает вывод, указывает причины, повлиявшие на точность результатов.</a:t>
            </a:r>
          </a:p>
          <a:p>
            <a:r>
              <a:rPr lang="ru-RU" dirty="0" smtClean="0"/>
              <a:t>Отвечает на контрольные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6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 учителя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Сообщить, что отчет по лабораторной работе должен соответствовать требованиям ГОСТа. Невыполнение хотя бы одного из этих требований приведет к снижению отметки за лабораторную работу.</a:t>
            </a:r>
          </a:p>
          <a:p>
            <a:r>
              <a:rPr lang="ru-RU" sz="2800" dirty="0" smtClean="0"/>
              <a:t>Перечислить правила оформления отчета по лабораторной работе.</a:t>
            </a:r>
          </a:p>
          <a:p>
            <a:r>
              <a:rPr lang="ru-RU" sz="2800" dirty="0" smtClean="0"/>
              <a:t>Озвучить требования к выводу: вывод формулируется по цели (отражает степень достижения цели) и полностью соответствует полученным в ходе эксперимента данным. </a:t>
            </a:r>
          </a:p>
          <a:p>
            <a:r>
              <a:rPr lang="ru-RU" sz="2800" dirty="0" smtClean="0"/>
              <a:t>Провести инструктаж по ТБ.</a:t>
            </a:r>
          </a:p>
        </p:txBody>
      </p:sp>
    </p:spTree>
    <p:extLst>
      <p:ext uri="{BB962C8B-B14F-4D97-AF65-F5344CB8AC3E}">
        <p14:creationId xmlns:p14="http://schemas.microsoft.com/office/powerpoint/2010/main" val="13581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Приступаем к работе (10 мин)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64807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4896544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Записывает на доске «Лабораторная работа №1» и тему работы «Исследование температуры остывающей воды от времени»</a:t>
            </a:r>
          </a:p>
          <a:p>
            <a:r>
              <a:rPr lang="ru-RU" dirty="0" smtClean="0"/>
              <a:t>Предлагает сформулировать цель работы.</a:t>
            </a:r>
          </a:p>
          <a:p>
            <a:r>
              <a:rPr lang="ru-RU" dirty="0" smtClean="0"/>
              <a:t>Обобщает различные варианты целей и записывает на доске «Установить характер зависимости температуры остывающей воды от времени».</a:t>
            </a:r>
          </a:p>
          <a:p>
            <a:r>
              <a:rPr lang="ru-RU" dirty="0" smtClean="0"/>
              <a:t>Предлагает назвать приборы и материалы, необходимые для проведения работы.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64088" y="620688"/>
            <a:ext cx="3465711" cy="64807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436096" y="1196752"/>
            <a:ext cx="3249687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Записывает тему лабораторной работы в тетради.</a:t>
            </a:r>
          </a:p>
          <a:p>
            <a:r>
              <a:rPr lang="ru-RU" dirty="0" smtClean="0"/>
              <a:t>Предлагает свой вариант цели работы</a:t>
            </a:r>
          </a:p>
          <a:p>
            <a:r>
              <a:rPr lang="ru-RU" dirty="0" smtClean="0"/>
              <a:t>Записывает цель работы в тетрадь.</a:t>
            </a:r>
          </a:p>
          <a:p>
            <a:r>
              <a:rPr lang="ru-RU" dirty="0" smtClean="0"/>
              <a:t>Пытается перечислить расположенные перед ним приборы и материалы: «Термометр, калориметр, секундомер.»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1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Приборы и материалы.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4" y="836712"/>
            <a:ext cx="3741769" cy="280831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836712"/>
            <a:ext cx="3888433" cy="2808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645024"/>
            <a:ext cx="3744414" cy="2745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602960"/>
            <a:ext cx="3888433" cy="27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такое калориметр?(25мин)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40401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4608512" cy="46085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Отвечает на вопрос «Что такое калориметр?»</a:t>
            </a:r>
          </a:p>
          <a:p>
            <a:r>
              <a:rPr lang="ru-RU" dirty="0" smtClean="0"/>
              <a:t>Предлагает рассмотреть термометр и спрашивает: «Какова температура воздуха в кабинете?»</a:t>
            </a:r>
          </a:p>
          <a:p>
            <a:r>
              <a:rPr lang="ru-RU" dirty="0" smtClean="0"/>
              <a:t>Предлагает определить и записать цену деления шкалы термометра.</a:t>
            </a:r>
          </a:p>
          <a:p>
            <a:r>
              <a:rPr lang="ru-RU" dirty="0" smtClean="0"/>
              <a:t>Задает вопрос: «Как лучше фиксировать показания термометра?»</a:t>
            </a:r>
          </a:p>
          <a:p>
            <a:r>
              <a:rPr lang="ru-RU" dirty="0" smtClean="0"/>
              <a:t>Чертит на доске таблицу.</a:t>
            </a:r>
          </a:p>
          <a:p>
            <a:r>
              <a:rPr lang="ru-RU" dirty="0" smtClean="0"/>
              <a:t>Предлагает ученикам подойти с калориметрами за горячей водой. Поясняет, что надо аккуратно достать внутренний стакан калориметра, опустить туда термометр и начать фиксировать показания приборов.</a:t>
            </a:r>
          </a:p>
          <a:p>
            <a:r>
              <a:rPr lang="ru-RU" dirty="0" smtClean="0"/>
              <a:t>Проходит по классу, наблюдает, помогает, отвечает на вопросы.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76056" y="764704"/>
            <a:ext cx="3825751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076056" y="1556792"/>
            <a:ext cx="3681735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Рассматривает устройство калориметра и задает учителю вопросы.</a:t>
            </a:r>
          </a:p>
          <a:p>
            <a:r>
              <a:rPr lang="ru-RU" dirty="0" smtClean="0"/>
              <a:t>Отвечает на вопрос учителя.</a:t>
            </a:r>
          </a:p>
          <a:p>
            <a:r>
              <a:rPr lang="ru-RU" dirty="0" smtClean="0"/>
              <a:t>Записывает цену деления шкалы термометра.</a:t>
            </a:r>
          </a:p>
          <a:p>
            <a:r>
              <a:rPr lang="ru-RU" dirty="0" smtClean="0"/>
              <a:t>Отвечает: «С помощью таблицы со строками «</a:t>
            </a:r>
            <a:r>
              <a:rPr lang="en-US" dirty="0" err="1" smtClean="0"/>
              <a:t>t°C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 «</a:t>
            </a:r>
            <a:r>
              <a:rPr lang="en-US" dirty="0" smtClean="0"/>
              <a:t>t</a:t>
            </a:r>
            <a:r>
              <a:rPr lang="ru-RU" dirty="0" smtClean="0"/>
              <a:t>,</a:t>
            </a:r>
            <a:r>
              <a:rPr lang="ru-RU" sz="1800" dirty="0" smtClean="0"/>
              <a:t>мин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Чертит в тетради таблицу.</a:t>
            </a:r>
          </a:p>
          <a:p>
            <a:r>
              <a:rPr lang="ru-RU" dirty="0" smtClean="0"/>
              <a:t>Аккуратно на своем месте достает внутренний стакан калориметра и начинает измерения.</a:t>
            </a:r>
          </a:p>
          <a:p>
            <a:r>
              <a:rPr lang="ru-RU" dirty="0" smtClean="0"/>
              <a:t>При необходимости обращается за помощью к учителю. Заполняет таблицу.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2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Зависимость линейная или нелинейная? (10 мин)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4392488" cy="639762"/>
          </a:xfrm>
        </p:spPr>
        <p:txBody>
          <a:bodyPr/>
          <a:lstStyle/>
          <a:p>
            <a:r>
              <a:rPr lang="ru-RU" dirty="0" smtClean="0"/>
              <a:t>Действия 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4320480" cy="4248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Спрашивает: «Очевиден ли характер зависимости по данным таблицы?»</a:t>
            </a:r>
          </a:p>
          <a:p>
            <a:r>
              <a:rPr lang="ru-RU" dirty="0" smtClean="0"/>
              <a:t>Что нужно сделать, чтобы характер зависимости стал более видным?</a:t>
            </a:r>
          </a:p>
          <a:p>
            <a:r>
              <a:rPr lang="ru-RU" dirty="0" smtClean="0"/>
              <a:t>Как правильно провести линию через отмеченные точки с учетом погрешности измерений?</a:t>
            </a:r>
          </a:p>
          <a:p>
            <a:r>
              <a:rPr lang="ru-RU" dirty="0" smtClean="0"/>
              <a:t>Объясняет связь погрешности измерения с ценой деления прибора, рисует на доске примерный график, акцентируя, что линия должна пройти не строго через точки, а попасть в каждый прямоугольник.</a:t>
            </a:r>
          </a:p>
          <a:p>
            <a:r>
              <a:rPr lang="ru-RU" dirty="0" smtClean="0"/>
              <a:t>Предлагает некоторым ученикам озвучить вывод, сделанный ими по результатам своей работы.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764704"/>
            <a:ext cx="3681735" cy="639762"/>
          </a:xfrm>
        </p:spPr>
        <p:txBody>
          <a:bodyPr/>
          <a:lstStyle/>
          <a:p>
            <a:r>
              <a:rPr lang="ru-RU" dirty="0" smtClean="0"/>
              <a:t>Действия ученика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4048" y="1556792"/>
            <a:ext cx="3897759" cy="3951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Отвечает: «Нет»</a:t>
            </a:r>
          </a:p>
          <a:p>
            <a:r>
              <a:rPr lang="ru-RU" dirty="0" smtClean="0"/>
              <a:t>Отвечает: «Построить график».</a:t>
            </a:r>
          </a:p>
          <a:p>
            <a:r>
              <a:rPr lang="ru-RU" dirty="0" smtClean="0"/>
              <a:t>Строит график зависимости температуры от времени.</a:t>
            </a:r>
          </a:p>
          <a:p>
            <a:r>
              <a:rPr lang="ru-RU" dirty="0" smtClean="0"/>
              <a:t>Не может правильно ответить на вопрос учителя.</a:t>
            </a:r>
          </a:p>
          <a:p>
            <a:r>
              <a:rPr lang="ru-RU" dirty="0" smtClean="0"/>
              <a:t>По алгоритму, предложенному учителем, вместо точек рисует прямоугольники и проводит линию.</a:t>
            </a:r>
          </a:p>
          <a:p>
            <a:r>
              <a:rPr lang="ru-RU" dirty="0" smtClean="0"/>
              <a:t>Формулирует и записывает вывод.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 r="-14207"/>
          <a:stretch/>
        </p:blipFill>
        <p:spPr>
          <a:xfrm>
            <a:off x="3059832" y="836712"/>
            <a:ext cx="3672408" cy="41044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Примеры работ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066728" cy="408897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58" y="836712"/>
            <a:ext cx="285003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проведения ЛР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Вспомнили правила оформления отчета по лабораторной работе.</a:t>
            </a:r>
          </a:p>
          <a:p>
            <a:r>
              <a:rPr lang="ru-RU" dirty="0" smtClean="0"/>
              <a:t>Узнали, зачем нужен калориметр, из каких частей он состоит, как им пользоваться.</a:t>
            </a:r>
          </a:p>
          <a:p>
            <a:r>
              <a:rPr lang="ru-RU" dirty="0" smtClean="0"/>
              <a:t>Вспомнили понятия «цена деления шкалы прибора» и «погрешность измерения»</a:t>
            </a:r>
          </a:p>
          <a:p>
            <a:r>
              <a:rPr lang="ru-RU" dirty="0" smtClean="0"/>
              <a:t>Узнали, как влияет погрешность измерения на построение графика зависимости одной физической величины от другой.</a:t>
            </a:r>
          </a:p>
          <a:p>
            <a:r>
              <a:rPr lang="ru-RU" dirty="0" smtClean="0"/>
              <a:t>Потренировались в умении записывать вывод.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9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1628</Words>
  <Application>Microsoft Office PowerPoint</Application>
  <PresentationFormat>Экран (4:3)</PresentationFormat>
  <Paragraphs>184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Конструирование урока по физике</vt:lpstr>
      <vt:lpstr>Лабораторная работа по физике № 1 «Исследование температуры остывающей воды в зависимости от времени» (8 класс)</vt:lpstr>
      <vt:lpstr>Задачи учителя</vt:lpstr>
      <vt:lpstr>Приступаем к работе (10 мин)</vt:lpstr>
      <vt:lpstr>Приборы и материалы.</vt:lpstr>
      <vt:lpstr>Что такое калориметр?(25мин)</vt:lpstr>
      <vt:lpstr>Зависимость линейная или нелинейная? (10 мин)</vt:lpstr>
      <vt:lpstr>Примеры работ</vt:lpstr>
      <vt:lpstr>Итоги проведения ЛР №1</vt:lpstr>
      <vt:lpstr>Лабораторная работа № 2 Сравнение количеств теплоты при смешивании воды разной температуры. </vt:lpstr>
      <vt:lpstr>Теоретическая часть</vt:lpstr>
      <vt:lpstr>Указания к работе</vt:lpstr>
      <vt:lpstr>Сравнение количеств теплоты и обсуждение результатов.</vt:lpstr>
      <vt:lpstr>Примеры работ учащихся</vt:lpstr>
      <vt:lpstr>Лабораторная работа № 3 Измерение удельной теплоемкости твердого тела</vt:lpstr>
      <vt:lpstr>Особенность работы – попытки учащихся заменить поиск удельной теплоемкости цилиндра  проверкой закона сохранения энергии в тепловых процессах</vt:lpstr>
      <vt:lpstr>Теоретическая часть</vt:lpstr>
      <vt:lpstr>Практическая часть.</vt:lpstr>
      <vt:lpstr>Вывод</vt:lpstr>
      <vt:lpstr>Примеры работ</vt:lpstr>
      <vt:lpstr>10 класс Определение погрешности измерений </vt:lpstr>
      <vt:lpstr>10 класс Лабораторная работа № 3 Опытная проверка закона Гей-Люссака </vt:lpstr>
      <vt:lpstr>Презентация PowerPoint</vt:lpstr>
      <vt:lpstr>Презентация PowerPoint</vt:lpstr>
      <vt:lpstr>Теоретическая часть</vt:lpstr>
      <vt:lpstr>Подготовка к работе</vt:lpstr>
      <vt:lpstr>Практическая часть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урока по физике</dc:title>
  <dc:creator>home</dc:creator>
  <cp:lastModifiedBy>RePack by Diakov</cp:lastModifiedBy>
  <cp:revision>43</cp:revision>
  <dcterms:created xsi:type="dcterms:W3CDTF">2015-11-11T10:49:33Z</dcterms:created>
  <dcterms:modified xsi:type="dcterms:W3CDTF">2015-11-13T04:27:57Z</dcterms:modified>
</cp:coreProperties>
</file>